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media/image28.png" ContentType="image/png"/>
  <Override PartName="/ppt/media/image1.jpeg" ContentType="image/jpeg"/>
  <Override PartName="/ppt/media/image2.jpeg" ContentType="image/jpeg"/>
  <Override PartName="/ppt/media/image8.png" ContentType="image/png"/>
  <Override PartName="/ppt/media/media16.mp4" ContentType="video/mp4"/>
  <Override PartName="/ppt/media/image3.jpeg" ContentType="image/jpeg"/>
  <Override PartName="/ppt/media/image4.jpeg" ContentType="image/jpeg"/>
  <Override PartName="/ppt/media/image5.jpeg" ContentType="image/jpeg"/>
  <Override PartName="/ppt/media/image11.png" ContentType="image/png"/>
  <Override PartName="/ppt/media/image6.png" ContentType="image/png"/>
  <Override PartName="/ppt/media/media7.mp4" ContentType="video/mp4"/>
  <Override PartName="/ppt/media/image14.jpeg" ContentType="image/jpeg"/>
  <Override PartName="/ppt/media/media9.mp4" ContentType="video/mp4"/>
  <Override PartName="/ppt/media/image10.png" ContentType="image/png"/>
  <Override PartName="/ppt/media/image12.jpeg" ContentType="image/jpeg"/>
  <Override PartName="/ppt/media/image13.jpeg" ContentType="image/jpeg"/>
  <Override PartName="/ppt/media/image19.png" ContentType="image/png"/>
  <Override PartName="/ppt/media/image15.jpeg" ContentType="image/jpeg"/>
  <Override PartName="/ppt/media/image17.png" ContentType="image/png"/>
  <Override PartName="/ppt/media/media18.mp4" ContentType="video/mp4"/>
  <Override PartName="/ppt/media/image20.png" ContentType="image/png"/>
  <Override PartName="/ppt/media/image21.jpeg" ContentType="image/jpeg"/>
  <Override PartName="/ppt/media/image22.jpeg" ContentType="image/jpeg"/>
  <Override PartName="/ppt/media/media23.mp4" ContentType="video/mp4"/>
  <Override PartName="/ppt/media/image24.png" ContentType="image/png"/>
  <Override PartName="/ppt/media/media25.mp4" ContentType="video/mp4"/>
  <Override PartName="/ppt/media/image26.png" ContentType="image/png"/>
  <Override PartName="/ppt/media/image27.jpeg" ContentType="image/jpeg"/>
  <Override PartName="/ppt/media/media29.mp4" ContentType="video/mp4"/>
  <Override PartName="/ppt/media/image30.png" ContentType="image/png"/>
  <Override PartName="/ppt/media/media31.mp4" ContentType="video/mp4"/>
  <Override PartName="/ppt/media/image32.png" ContentType="image/png"/>
  <Override PartName="/ppt/media/image33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comments/comment21.xml" ContentType="application/vnd.openxmlformats-officedocument.presentationml.comment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</p:sldIdLst>
  <p:sldSz cx="10080625" cy="5670550"/>
  <p:notesSz cx="7559675" cy="10691813"/>
</p:presentation>
</file>

<file path=ppt/commentAuthors.xml><?xml version="1.0" encoding="utf-8"?>
<p:cmAuthorLst xmlns:p="http://schemas.openxmlformats.org/presentationml/2006/main">
  <p:cmAuthor id="0" name="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presProps" Target="presProps.xml"/><Relationship Id="rId48" Type="http://schemas.openxmlformats.org/officeDocument/2006/relationships/commentAuthors" Target="commentAuthors.xml"/>
</Relationships>
</file>

<file path=ppt/comments/comment21.xml><?xml version="1.0" encoding="utf-8"?>
<p:cmLst xmlns:p="http://schemas.openxmlformats.org/presentationml/2006/main">
  <p:cm authorId="0" dt="2021-07-02T08:25:34.000000000" idx="1">
    <p:pos x="0" y="0"/>
    <p:text>Klima vor 8!</p:text>
  </p:cm>
</p:cmLst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D656FD9-D023-4146-8142-9E761A7B01E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-19044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Roboto Slab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Roboto Slab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5AD96A4-E431-4676-AFD0-4D81930A897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4000" y="-19044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Roboto Slab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Roboto Slab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Roboto Slab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Roboto Slab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E839BC0-1105-4B8C-9BB4-4AF516E6FDEA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504000" y="-19044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7000"/>
          </a:bodyPr>
          <a:p>
            <a:endParaRPr b="0" lang="de-DE" sz="3200" spc="-1" strike="noStrike">
              <a:latin typeface="Roboto Slab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7000"/>
          </a:bodyPr>
          <a:p>
            <a:endParaRPr b="0" lang="de-DE" sz="3200" spc="-1" strike="noStrike">
              <a:latin typeface="Roboto Slab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7000"/>
          </a:bodyPr>
          <a:p>
            <a:endParaRPr b="0" lang="de-DE" sz="3200" spc="-1" strike="noStrike">
              <a:latin typeface="Roboto Slab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7000"/>
          </a:bodyPr>
          <a:p>
            <a:endParaRPr b="0" lang="de-DE" sz="3200" spc="-1" strike="noStrike">
              <a:latin typeface="Roboto Slab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7000"/>
          </a:bodyPr>
          <a:p>
            <a:endParaRPr b="0" lang="de-DE" sz="3200" spc="-1" strike="noStrike">
              <a:latin typeface="Roboto Slab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7000"/>
          </a:bodyPr>
          <a:p>
            <a:endParaRPr b="0" lang="de-DE" sz="3200" spc="-1" strike="noStrike">
              <a:latin typeface="Roboto Slab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F6AF985-91EA-4478-940F-ADC6B085B2C9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-19044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E0D9AC7-465E-4E0A-8C43-D86CEE13094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-19044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Roboto Slab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47E8015-65C9-492F-AF10-238A9D32291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-19044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Roboto Slab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Roboto Slab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DBFE672-CAD4-49F7-B6B3-77760B8AC27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-19044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AEE24F6-AB7A-40F6-B24F-A560ECCDC4B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504000" y="-190440"/>
            <a:ext cx="7596000" cy="684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08BB90B-9FA8-4E9D-929D-2D4AF745CE3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4000" y="-19044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Roboto Slab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Roboto Slab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Roboto Slab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9632F75-01BB-4D89-B95F-9DA4E8B4A66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04000" y="-19044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Roboto Slab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Roboto Slab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Roboto Slab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88EB454-495E-4887-9D01-56CBA220EA5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04000" y="-19044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Roboto Slab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Roboto Slab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Roboto Slab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2029E3F-67A7-4126-8CBA-B1EAC2C5148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-19044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Format des Titeltextes durch Klicken bearbeiten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Format des Gliederungstextes durch Klicken bearbeiten</a:t>
            </a:r>
            <a:endParaRPr b="0" lang="de-DE" sz="3200" spc="-1" strike="noStrike">
              <a:latin typeface="Roboto Slab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Roboto Slab"/>
              </a:rPr>
              <a:t>Zweite Gliederungsebene</a:t>
            </a:r>
            <a:endParaRPr b="0" lang="de-DE" sz="2800" spc="-1" strike="noStrike">
              <a:latin typeface="Roboto Slab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Roboto Slab"/>
              </a:rPr>
              <a:t>Dritte Gliederungsebene</a:t>
            </a:r>
            <a:endParaRPr b="0" lang="de-DE" sz="2400" spc="-1" strike="noStrike">
              <a:latin typeface="Roboto Slab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Roboto Slab"/>
              </a:rPr>
              <a:t>Vierte Gliederungsebene</a:t>
            </a:r>
            <a:endParaRPr b="0" lang="de-DE" sz="2000" spc="-1" strike="noStrike">
              <a:latin typeface="Roboto Slab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Roboto Slab"/>
              </a:rPr>
              <a:t>Fünfte Gliederungsebene</a:t>
            </a:r>
            <a:endParaRPr b="0" lang="de-DE" sz="2000" spc="-1" strike="noStrike">
              <a:latin typeface="Roboto Slab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Roboto Slab"/>
              </a:rPr>
              <a:t>Sechste Gliederungsebene</a:t>
            </a:r>
            <a:endParaRPr b="0" lang="de-DE" sz="2000" spc="-1" strike="noStrike">
              <a:latin typeface="Roboto Slab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Roboto Slab"/>
              </a:rPr>
              <a:t>Siebte Gliederungsebene</a:t>
            </a:r>
            <a:endParaRPr b="0" lang="de-DE" sz="2000" spc="-1" strike="noStrike">
              <a:latin typeface="Roboto Slab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de-DE" sz="1400" spc="-1" strike="noStrike">
                <a:latin typeface="Times New Roman"/>
              </a:defRPr>
            </a:lvl1pPr>
          </a:lstStyle>
          <a:p>
            <a:r>
              <a:rPr b="0" lang="de-DE" sz="1400" spc="-1" strike="noStrike">
                <a:latin typeface="Times New Roman"/>
              </a:rPr>
              <a:t>&lt;Datum/Uhrzeit&gt;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de-DE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de-DE" sz="1400" spc="-1" strike="noStrike">
                <a:latin typeface="Times New Roman"/>
              </a:rPr>
              <a:t>&lt;Fußzeile&gt;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de-DE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A96C65B1-8C90-4A35-9355-6EB0DA452E07}" type="slidenum">
              <a:rPr b="0" lang="de-DE" sz="1400" spc="-1" strike="noStrike">
                <a:latin typeface="Times New Roman"/>
              </a:rPr>
              <a:t>&lt;Foliennummer&gt;</a:t>
            </a:fld>
            <a:endParaRPr b="0" lang="de-DE" sz="1400" spc="-1" strike="noStrike">
              <a:latin typeface="Times New Roman"/>
            </a:endParaRPr>
          </a:p>
        </p:txBody>
      </p:sp>
      <p:sp>
        <p:nvSpPr>
          <p:cNvPr id="5" name=""/>
          <p:cNvSpPr txBox="1"/>
          <p:nvPr/>
        </p:nvSpPr>
        <p:spPr>
          <a:xfrm rot="16200000">
            <a:off x="-2673000" y="2673000"/>
            <a:ext cx="5670000" cy="323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200" spc="-1" strike="noStrike">
                <a:solidFill>
                  <a:srgbClr val="ee7103"/>
                </a:solidFill>
                <a:latin typeface="Roboto Slab"/>
              </a:rPr>
              <a:t>Mobilität anders denken – Heiko Kuschel – www.heikokuschel.de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6" name=""/>
          <p:cNvSpPr/>
          <p:nvPr/>
        </p:nvSpPr>
        <p:spPr>
          <a:xfrm>
            <a:off x="323640" y="0"/>
            <a:ext cx="0" cy="5760000"/>
          </a:xfrm>
          <a:prstGeom prst="line">
            <a:avLst/>
          </a:prstGeom>
          <a:ln w="36000">
            <a:solidFill>
              <a:srgbClr val="afca0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7" name="" descr=""/>
          <p:cNvPicPr/>
          <p:nvPr/>
        </p:nvPicPr>
        <p:blipFill>
          <a:blip r:embed="rId2"/>
          <a:stretch/>
        </p:blipFill>
        <p:spPr>
          <a:xfrm>
            <a:off x="8100000" y="0"/>
            <a:ext cx="1980360" cy="97236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video" Target="../media/media16.mp4"/><Relationship Id="rId2" Type="http://schemas.microsoft.com/office/2007/relationships/media" Target="../media/media16.mp4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omments" Target="../comments/comment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video" Target="../media/media18.mp4"/><Relationship Id="rId2" Type="http://schemas.microsoft.com/office/2007/relationships/media" Target="../media/media18.mp4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video" Target="../media/media23.mp4"/><Relationship Id="rId2" Type="http://schemas.microsoft.com/office/2007/relationships/media" Target="../media/media23.mp4"/><Relationship Id="rId3" Type="http://schemas.openxmlformats.org/officeDocument/2006/relationships/image" Target="../media/image24.png"/><Relationship Id="rId4" Type="http://schemas.openxmlformats.org/officeDocument/2006/relationships/slideLayout" Target="../slideLayouts/slideLayout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video" Target="../media/media25.mp4"/><Relationship Id="rId2" Type="http://schemas.microsoft.com/office/2007/relationships/media" Target="../media/media25.mp4"/><Relationship Id="rId3" Type="http://schemas.openxmlformats.org/officeDocument/2006/relationships/image" Target="../media/image26.png"/><Relationship Id="rId4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video" Target="../media/media29.mp4"/><Relationship Id="rId2" Type="http://schemas.microsoft.com/office/2007/relationships/media" Target="../media/media29.mp4"/><Relationship Id="rId3" Type="http://schemas.openxmlformats.org/officeDocument/2006/relationships/image" Target="../media/image30.png"/><Relationship Id="rId4" Type="http://schemas.openxmlformats.org/officeDocument/2006/relationships/slideLayout" Target="../slideLayouts/slideLayout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video" Target="../media/media31.mp4"/><Relationship Id="rId2" Type="http://schemas.microsoft.com/office/2007/relationships/media" Target="../media/media31.mp4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video" Target="../media/media7.mp4"/><Relationship Id="rId2" Type="http://schemas.microsoft.com/office/2007/relationships/media" Target="../media/media7.mp4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video" Target="../media/media9.mp4"/><Relationship Id="rId2" Type="http://schemas.microsoft.com/office/2007/relationships/media" Target="../media/media9.mp4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-3852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pic>
        <p:nvPicPr>
          <p:cNvPr id="46" name="" descr=""/>
          <p:cNvPicPr/>
          <p:nvPr/>
        </p:nvPicPr>
        <p:blipFill>
          <a:blip r:embed="rId1"/>
          <a:stretch/>
        </p:blipFill>
        <p:spPr>
          <a:xfrm>
            <a:off x="-53280" y="-669600"/>
            <a:ext cx="10692000" cy="7564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Straßen fürs Auto?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9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1920: „Die Straße ist für alle!“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1930: Freiheit für alle, ein Auto zu fahren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Umkehr der Verantwortung: andere Verkehrsteilnehmer müssen aufs Auto Rücksicht nehmen.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„</a:t>
            </a:r>
            <a:r>
              <a:rPr b="0" lang="de-DE" sz="3200" spc="-1" strike="noStrike">
                <a:latin typeface="Roboto Slab"/>
              </a:rPr>
              <a:t>Trottelige Fußgänger!“ (lächerlich machen als Methode)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de-DE" sz="3200" spc="-1" strike="noStrike">
              <a:latin typeface="Roboto Slab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" dur="indefinite" restart="never" nodeType="tmRoot">
          <p:childTnLst>
            <p:seq>
              <p:cTn id="34" dur="indefinite" nodeType="mainSeq"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Und die Kinder?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Selbst Kinder haben auf einmal eine Mitverantwortung für Unfälle!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„</a:t>
            </a:r>
            <a:r>
              <a:rPr b="0" lang="de-DE" sz="3200" spc="-1" strike="noStrike">
                <a:latin typeface="Roboto Slab"/>
              </a:rPr>
              <a:t>Verkehrserziehung“ ist Erziehung </a:t>
            </a:r>
            <a:br>
              <a:rPr sz="3200"/>
            </a:br>
            <a:r>
              <a:rPr b="0" lang="de-DE" sz="3200" spc="-1" strike="noStrike">
                <a:latin typeface="Roboto Slab"/>
              </a:rPr>
              <a:t>zu Selbstschutz.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Neu: Spielplätze!</a:t>
            </a:r>
            <a:endParaRPr b="0" lang="de-DE" sz="3200" spc="-1" strike="noStrike">
              <a:latin typeface="Roboto Slab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1" dur="indefinite" restart="never" nodeType="tmRoot">
          <p:childTnLst>
            <p:seq>
              <p:cTn id="52" dur="indefinite" nodeType="mainSeq"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Straßen sind für Autos da.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pic>
        <p:nvPicPr>
          <p:cNvPr id="73" name="" descr=""/>
          <p:cNvPicPr/>
          <p:nvPr/>
        </p:nvPicPr>
        <p:blipFill>
          <a:blip r:embed="rId1"/>
          <a:stretch/>
        </p:blipFill>
        <p:spPr>
          <a:xfrm>
            <a:off x="2772000" y="1359720"/>
            <a:ext cx="3080160" cy="4184280"/>
          </a:xfrm>
          <a:prstGeom prst="rect">
            <a:avLst/>
          </a:prstGeom>
          <a:ln w="0">
            <a:noFill/>
          </a:ln>
        </p:spPr>
      </p:pic>
      <p:sp>
        <p:nvSpPr>
          <p:cNvPr id="74" name=""/>
          <p:cNvSpPr txBox="1"/>
          <p:nvPr/>
        </p:nvSpPr>
        <p:spPr>
          <a:xfrm>
            <a:off x="7740000" y="5040000"/>
            <a:ext cx="2160000" cy="36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200" spc="-1" strike="noStrike">
                <a:solidFill>
                  <a:srgbClr val="afca09"/>
                </a:solidFill>
                <a:latin typeface="Roboto Slab"/>
              </a:rPr>
              <a:t>Illustration: Karl Jilg</a:t>
            </a:r>
            <a:endParaRPr b="0" lang="de-DE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Nur ein Jahrzehnt.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solidFill>
            <a:srgbClr val="14a0ad"/>
          </a:solidFill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Es dauerte gerade mal </a:t>
            </a:r>
            <a:endParaRPr b="0" lang="de-DE" sz="3200" spc="-1" strike="noStrike">
              <a:latin typeface="Roboto Slab"/>
            </a:endParaRPr>
          </a:p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de-DE" sz="3200" spc="-1" strike="noStrike">
                <a:latin typeface="Roboto Slab"/>
              </a:rPr>
              <a:t>zehn Jahre</a:t>
            </a:r>
            <a:endParaRPr b="0" lang="de-DE" sz="3200" spc="-1" strike="noStrike">
              <a:latin typeface="Roboto Slab"/>
            </a:endParaRPr>
          </a:p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um das „Framing“ der Straße </a:t>
            </a:r>
            <a:endParaRPr b="0" lang="de-DE" sz="3200" spc="-1" strike="noStrike">
              <a:latin typeface="Roboto Slab"/>
            </a:endParaRPr>
          </a:p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komplett zu verändern!</a:t>
            </a:r>
            <a:endParaRPr b="0" lang="de-DE" sz="3200" spc="-1" strike="noStrike">
              <a:latin typeface="Roboto Slab"/>
            </a:endParaRPr>
          </a:p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de-DE" sz="3200" spc="-1" strike="noStrike">
              <a:latin typeface="Roboto Slab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4000" y="-19044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Das Auto ist selbstverständlich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pic>
        <p:nvPicPr>
          <p:cNvPr id="78" name="" descr=""/>
          <p:cNvPicPr/>
          <p:nvPr/>
        </p:nvPicPr>
        <p:blipFill>
          <a:blip r:embed="rId1"/>
          <a:stretch/>
        </p:blipFill>
        <p:spPr>
          <a:xfrm>
            <a:off x="669600" y="1326600"/>
            <a:ext cx="7080840" cy="4294440"/>
          </a:xfrm>
          <a:prstGeom prst="rect">
            <a:avLst/>
          </a:prstGeom>
          <a:ln w="0">
            <a:noFill/>
          </a:ln>
        </p:spPr>
      </p:pic>
      <p:sp>
        <p:nvSpPr>
          <p:cNvPr id="79" name=""/>
          <p:cNvSpPr txBox="1"/>
          <p:nvPr/>
        </p:nvSpPr>
        <p:spPr>
          <a:xfrm>
            <a:off x="7740000" y="3960000"/>
            <a:ext cx="2160000" cy="144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de-DE" sz="1200" spc="-1" strike="noStrike">
                <a:solidFill>
                  <a:srgbClr val="14a0ad"/>
                </a:solidFill>
                <a:latin typeface="Roboto Slab"/>
              </a:rPr>
              <a:t>Kölner Stadtanzeiger</a:t>
            </a:r>
            <a:br>
              <a:rPr sz="1200"/>
            </a:br>
            <a:br>
              <a:rPr sz="1200"/>
            </a:br>
            <a:r>
              <a:rPr b="0" lang="de-DE" sz="1200" spc="-1" strike="noStrike">
                <a:solidFill>
                  <a:srgbClr val="afca09"/>
                </a:solidFill>
                <a:latin typeface="Roboto Slab"/>
              </a:rPr>
              <a:t>https://twitter.com/keraminon/status/1504726096377487363/photo/1</a:t>
            </a:r>
            <a:endParaRPr b="0" lang="de-DE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Neue Zeit der Veränderung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Wir leben in einer neuen Zeit der „interpretative flexibility“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Wir kennen es nicht anders, </a:t>
            </a:r>
            <a:br>
              <a:rPr sz="3200"/>
            </a:br>
            <a:r>
              <a:rPr b="0" lang="de-DE" sz="3200" spc="-1" strike="noStrike">
                <a:latin typeface="Roboto Slab"/>
              </a:rPr>
              <a:t>aber anderes Denken ist möglich!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z.B. Berlin autofrei, Paris, Amsterdam ...</a:t>
            </a:r>
            <a:endParaRPr b="0" lang="de-DE" sz="3200" spc="-1" strike="noStrike">
              <a:latin typeface="Roboto Slab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5" dur="indefinite" restart="never" nodeType="tmRoot">
          <p:childTnLst>
            <p:seq>
              <p:cTn id="66" dur="indefinite" nodeType="mainSeq">
                <p:childTnLst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-3852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504000" y="900000"/>
            <a:ext cx="9071640" cy="4500000"/>
          </a:xfrm>
          <a:prstGeom prst="rect">
            <a:avLst/>
          </a:prstGeom>
          <a:solidFill>
            <a:srgbClr val="14a0ad"/>
          </a:solidFill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de-DE" sz="3200" spc="-1" strike="noStrike">
              <a:latin typeface="Roboto Slab"/>
            </a:endParaRPr>
          </a:p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de-DE" sz="3200" spc="-1" strike="noStrike">
                <a:latin typeface="Roboto Slab"/>
              </a:rPr>
              <a:t>Verkehrsplanung ist nicht nur „Technik“.</a:t>
            </a:r>
            <a:endParaRPr b="0" lang="de-DE" sz="3200" spc="-1" strike="noStrike">
              <a:latin typeface="Roboto Slab"/>
            </a:endParaRPr>
          </a:p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de-DE" sz="3200" spc="-1" strike="noStrike">
              <a:latin typeface="Roboto Slab"/>
            </a:endParaRPr>
          </a:p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de-DE" sz="3200" spc="-1" strike="noStrike">
                <a:latin typeface="Roboto Slab"/>
              </a:rPr>
              <a:t>Verkehrsplanung bedeutet grundlegende politische Entscheidungen für unser Zusammenleben!</a:t>
            </a:r>
            <a:endParaRPr b="0" lang="de-DE" sz="3200" spc="-1" strike="noStrike">
              <a:latin typeface="Roboto Slab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vom Menschen her denken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pic>
        <p:nvPicPr>
          <p:cNvPr id="85" name="" descr=""/>
          <p:cNvPicPr/>
          <p:nvPr/>
        </p:nvPicPr>
        <p:blipFill>
          <a:blip r:embed="rId1"/>
          <a:stretch/>
        </p:blipFill>
        <p:spPr>
          <a:xfrm>
            <a:off x="2689200" y="1000080"/>
            <a:ext cx="3610800" cy="4669920"/>
          </a:xfrm>
          <a:prstGeom prst="rect">
            <a:avLst/>
          </a:prstGeom>
          <a:ln w="0">
            <a:noFill/>
          </a:ln>
        </p:spPr>
      </p:pic>
      <p:sp>
        <p:nvSpPr>
          <p:cNvPr id="86" name=""/>
          <p:cNvSpPr txBox="1"/>
          <p:nvPr/>
        </p:nvSpPr>
        <p:spPr>
          <a:xfrm>
            <a:off x="7740000" y="3960000"/>
            <a:ext cx="2160000" cy="1499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de-DE" sz="1200" spc="-1" strike="noStrike">
                <a:solidFill>
                  <a:srgbClr val="14a0ad"/>
                </a:solidFill>
                <a:latin typeface="Roboto Slab"/>
              </a:rPr>
              <a:t>Groningen</a:t>
            </a:r>
            <a:br>
              <a:rPr sz="1200"/>
            </a:br>
            <a:r>
              <a:rPr b="1" lang="de-DE" sz="1200" spc="-1" strike="noStrike">
                <a:solidFill>
                  <a:srgbClr val="14a0ad"/>
                </a:solidFill>
                <a:latin typeface="Roboto Slab"/>
              </a:rPr>
              <a:t>H/T: Paulo Alcarazen - Architect/Urban Planner</a:t>
            </a:r>
            <a:br>
              <a:rPr sz="1200"/>
            </a:br>
            <a:br>
              <a:rPr sz="1200"/>
            </a:br>
            <a:r>
              <a:rPr b="0" lang="de-DE" sz="1200" spc="-1" strike="noStrike">
                <a:solidFill>
                  <a:srgbClr val="afca09"/>
                </a:solidFill>
                <a:latin typeface="Roboto Slab"/>
              </a:rPr>
              <a:t>https://twitter.com/_dmoser/status/1410835551146676224/</a:t>
            </a:r>
            <a:endParaRPr b="0" lang="de-DE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Lebensqualität in der Stadt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pic>
        <p:nvPicPr>
          <p:cNvPr id="88" name="" descr=""/>
          <p:cNvPicPr/>
          <p:nvPr/>
        </p:nvPicPr>
        <p:blipFill>
          <a:blip r:embed="rId1"/>
          <a:stretch/>
        </p:blipFill>
        <p:spPr>
          <a:xfrm>
            <a:off x="789120" y="1326600"/>
            <a:ext cx="7127280" cy="4073400"/>
          </a:xfrm>
          <a:prstGeom prst="rect">
            <a:avLst/>
          </a:prstGeom>
          <a:ln w="0">
            <a:noFill/>
          </a:ln>
        </p:spPr>
      </p:pic>
      <p:sp>
        <p:nvSpPr>
          <p:cNvPr id="89" name=""/>
          <p:cNvSpPr txBox="1"/>
          <p:nvPr/>
        </p:nvSpPr>
        <p:spPr>
          <a:xfrm>
            <a:off x="7920000" y="4320000"/>
            <a:ext cx="2160000" cy="90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de-DE" sz="1200" spc="-1" strike="noStrike">
                <a:solidFill>
                  <a:srgbClr val="14a0ad"/>
                </a:solidFill>
                <a:latin typeface="Roboto Slab"/>
              </a:rPr>
              <a:t>Quellijnstraat Amsterdam</a:t>
            </a:r>
            <a:br>
              <a:rPr sz="1200"/>
            </a:br>
            <a:r>
              <a:rPr b="1" lang="de-DE" sz="1200" spc="-1" strike="noStrike">
                <a:solidFill>
                  <a:srgbClr val="14a0ad"/>
                </a:solidFill>
                <a:latin typeface="Roboto Slab"/>
              </a:rPr>
              <a:t>2009</a:t>
            </a:r>
            <a:br>
              <a:rPr sz="1200"/>
            </a:br>
            <a:br>
              <a:rPr sz="1200"/>
            </a:br>
            <a:r>
              <a:rPr b="0" lang="de-DE" sz="1200" spc="-1" strike="noStrike">
                <a:solidFill>
                  <a:srgbClr val="afca09"/>
                </a:solidFill>
                <a:latin typeface="Roboto Slab"/>
              </a:rPr>
              <a:t>Quelle: Google Maps</a:t>
            </a:r>
            <a:endParaRPr b="0" lang="de-DE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Lebensqualität in der Stadt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91" name=""/>
          <p:cNvSpPr txBox="1"/>
          <p:nvPr/>
        </p:nvSpPr>
        <p:spPr>
          <a:xfrm>
            <a:off x="7920000" y="4320000"/>
            <a:ext cx="2160000" cy="90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de-DE" sz="1200" spc="-1" strike="noStrike">
                <a:solidFill>
                  <a:srgbClr val="14a0ad"/>
                </a:solidFill>
                <a:latin typeface="Roboto Slab"/>
              </a:rPr>
              <a:t>Quellijnstraat Amsterdam</a:t>
            </a:r>
            <a:br>
              <a:rPr sz="1200"/>
            </a:br>
            <a:r>
              <a:rPr b="1" lang="de-DE" sz="1200" spc="-1" strike="noStrike">
                <a:solidFill>
                  <a:srgbClr val="14a0ad"/>
                </a:solidFill>
                <a:latin typeface="Roboto Slab"/>
              </a:rPr>
              <a:t>2021</a:t>
            </a:r>
            <a:br>
              <a:rPr sz="1200"/>
            </a:br>
            <a:br>
              <a:rPr sz="1200"/>
            </a:br>
            <a:r>
              <a:rPr b="0" lang="de-DE" sz="1200" spc="-1" strike="noStrike">
                <a:solidFill>
                  <a:srgbClr val="afca09"/>
                </a:solidFill>
                <a:latin typeface="Roboto Slab"/>
              </a:rPr>
              <a:t>Quelle: Google Maps</a:t>
            </a:r>
            <a:endParaRPr b="0" lang="de-DE" sz="1200" spc="-1" strike="noStrike">
              <a:latin typeface="Arial"/>
            </a:endParaRPr>
          </a:p>
        </p:txBody>
      </p:sp>
      <p:pic>
        <p:nvPicPr>
          <p:cNvPr id="92" name="" descr=""/>
          <p:cNvPicPr/>
          <p:nvPr/>
        </p:nvPicPr>
        <p:blipFill>
          <a:blip r:embed="rId1"/>
          <a:stretch/>
        </p:blipFill>
        <p:spPr>
          <a:xfrm>
            <a:off x="789120" y="1326600"/>
            <a:ext cx="7127280" cy="4073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-3852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Alternative Mobility Narratives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pic>
        <p:nvPicPr>
          <p:cNvPr id="48" name="" descr=""/>
          <p:cNvPicPr/>
          <p:nvPr/>
        </p:nvPicPr>
        <p:blipFill>
          <a:blip r:embed="rId1"/>
          <a:stretch/>
        </p:blipFill>
        <p:spPr>
          <a:xfrm>
            <a:off x="1824840" y="1614600"/>
            <a:ext cx="5493240" cy="3288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Leben in der Stadt – Utopie? 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pic>
        <p:nvPicPr>
          <p:cNvPr id="94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1960" y="1306080"/>
            <a:ext cx="6958440" cy="3913920"/>
          </a:xfrm>
          <a:prstGeom prst="rect">
            <a:avLst/>
          </a:prstGeom>
          <a:ln w="0">
            <a:noFill/>
          </a:ln>
        </p:spPr>
      </p:pic>
      <p:sp>
        <p:nvSpPr>
          <p:cNvPr id="95" name=""/>
          <p:cNvSpPr txBox="1"/>
          <p:nvPr/>
        </p:nvSpPr>
        <p:spPr>
          <a:xfrm>
            <a:off x="7920000" y="3780000"/>
            <a:ext cx="2160000" cy="1499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de-DE" sz="1200" spc="-1" strike="noStrike">
                <a:solidFill>
                  <a:srgbClr val="14a0ad"/>
                </a:solidFill>
                <a:latin typeface="Roboto Slab"/>
              </a:rPr>
              <a:t>Holstenstraße Hamburg</a:t>
            </a:r>
            <a:br>
              <a:rPr sz="1200"/>
            </a:br>
            <a:r>
              <a:rPr b="1" lang="de-DE" sz="1200" spc="-1" strike="noStrike">
                <a:solidFill>
                  <a:srgbClr val="14a0ad"/>
                </a:solidFill>
                <a:latin typeface="Roboto Slab"/>
              </a:rPr>
              <a:t>Flying Car Movement</a:t>
            </a:r>
            <a:br>
              <a:rPr sz="1200"/>
            </a:br>
            <a:r>
              <a:rPr b="1" lang="de-DE" sz="1200" spc="-1" strike="noStrike">
                <a:solidFill>
                  <a:srgbClr val="14a0ad"/>
                </a:solidFill>
                <a:latin typeface="Roboto Slab"/>
              </a:rPr>
              <a:t>Jan Kamenski</a:t>
            </a:r>
            <a:br>
              <a:rPr sz="1200"/>
            </a:br>
            <a:br>
              <a:rPr sz="1200"/>
            </a:br>
            <a:r>
              <a:rPr b="0" lang="de-DE" sz="1200" spc="-1" strike="noStrike">
                <a:solidFill>
                  <a:srgbClr val="afca09"/>
                </a:solidFill>
                <a:latin typeface="Roboto Slab"/>
              </a:rPr>
              <a:t>https://twitter.com/fietsprofessor/status/1391726000292122636</a:t>
            </a:r>
            <a:endParaRPr b="0" lang="de-DE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4000" y="-3852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Wie denken wir über Mobilität?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Mobilität ist „verlorene Lebenszeit“</a:t>
            </a:r>
            <a:br>
              <a:rPr sz="3200"/>
            </a:br>
            <a:r>
              <a:rPr b="0" lang="de-DE" sz="3200" spc="-1" strike="noStrike">
                <a:latin typeface="Roboto Slab"/>
              </a:rPr>
              <a:t>(stimmt das?)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Zeit ist Geld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Große Investitionen, um Minuten zu sparen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Verkehr muss fließen! (Verkehrsfunk)</a:t>
            </a:r>
            <a:endParaRPr b="0" lang="de-DE" sz="3200" spc="-1" strike="noStrike">
              <a:latin typeface="Roboto Slab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9" dur="indefinite" restart="never" nodeType="tmRoot">
          <p:childTnLst>
            <p:seq>
              <p:cTn id="80" dur="indefinite" nodeType="mainSeq">
                <p:childTnLst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Was ist die Lösung?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Problem: Der Verkehr fließt nicht!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Klassische Lösung: Straßenausbau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Jevons Paradoxon (Rebound-Effekt):</a:t>
            </a:r>
            <a:br>
              <a:rPr sz="3200"/>
            </a:br>
            <a:r>
              <a:rPr b="1" lang="de-DE" sz="3200" spc="-1" strike="noStrike">
                <a:latin typeface="Roboto Slab"/>
              </a:rPr>
              <a:t>„Wer Straßen sät, wird Verkehr ernten“</a:t>
            </a:r>
            <a:br>
              <a:rPr sz="3200"/>
            </a:br>
            <a:r>
              <a:rPr b="0" lang="de-DE" sz="3200" spc="-1" strike="noStrike">
                <a:latin typeface="Roboto Slab"/>
              </a:rPr>
              <a:t>(Daniel Goeudevert, u. a.  VW)</a:t>
            </a:r>
            <a:br>
              <a:rPr sz="3200"/>
            </a:br>
            <a:r>
              <a:rPr b="0" lang="de-DE" sz="3200" spc="-1" strike="noStrike">
                <a:latin typeface="Roboto Slab"/>
              </a:rPr>
              <a:t> </a:t>
            </a:r>
            <a:endParaRPr b="0" lang="de-DE" sz="3200" spc="-1" strike="noStrike">
              <a:latin typeface="Roboto Slab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Wer Straßen sät ...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pic>
        <p:nvPicPr>
          <p:cNvPr id="101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956240" y="1080000"/>
            <a:ext cx="4523760" cy="4523760"/>
          </a:xfrm>
          <a:prstGeom prst="rect">
            <a:avLst/>
          </a:prstGeom>
          <a:ln w="0">
            <a:noFill/>
          </a:ln>
        </p:spPr>
      </p:pic>
      <p:sp>
        <p:nvSpPr>
          <p:cNvPr id="102" name=""/>
          <p:cNvSpPr txBox="1"/>
          <p:nvPr/>
        </p:nvSpPr>
        <p:spPr>
          <a:xfrm>
            <a:off x="7920000" y="4320000"/>
            <a:ext cx="2160000" cy="1096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endParaRPr b="0" lang="de-DE" sz="1200" spc="-1" strike="noStrike">
              <a:latin typeface="Arial"/>
            </a:endParaRPr>
          </a:p>
          <a:p>
            <a:r>
              <a:rPr b="0" lang="de-DE" sz="1200" spc="-1" strike="noStrike">
                <a:solidFill>
                  <a:srgbClr val="afca09"/>
                </a:solidFill>
                <a:latin typeface="Roboto Slab"/>
              </a:rPr>
              <a:t>www.youtube.com/watch?v=sTE4H-2oecY</a:t>
            </a:r>
            <a:endParaRPr b="0" lang="de-DE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Breitere Straßen?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pic>
        <p:nvPicPr>
          <p:cNvPr id="104" name="" descr=""/>
          <p:cNvPicPr/>
          <p:nvPr/>
        </p:nvPicPr>
        <p:blipFill>
          <a:blip r:embed="rId1"/>
          <a:stretch/>
        </p:blipFill>
        <p:spPr>
          <a:xfrm>
            <a:off x="1889640" y="970920"/>
            <a:ext cx="3600000" cy="4518000"/>
          </a:xfrm>
          <a:prstGeom prst="rect">
            <a:avLst/>
          </a:prstGeom>
          <a:ln w="0">
            <a:noFill/>
          </a:ln>
        </p:spPr>
      </p:pic>
      <p:sp>
        <p:nvSpPr>
          <p:cNvPr id="105" name=""/>
          <p:cNvSpPr txBox="1"/>
          <p:nvPr/>
        </p:nvSpPr>
        <p:spPr>
          <a:xfrm>
            <a:off x="7920000" y="4320000"/>
            <a:ext cx="2160000" cy="90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de-DE" sz="1200" spc="-1" strike="noStrike">
                <a:solidFill>
                  <a:srgbClr val="14a0ad"/>
                </a:solidFill>
                <a:latin typeface="Roboto Slab"/>
              </a:rPr>
              <a:t>Aus: Te Brommelstroet,</a:t>
            </a:r>
            <a:br>
              <a:rPr sz="1200"/>
            </a:br>
            <a:r>
              <a:rPr b="1" lang="de-DE" sz="1200" spc="-1" strike="noStrike">
                <a:solidFill>
                  <a:srgbClr val="14a0ad"/>
                </a:solidFill>
                <a:latin typeface="Roboto Slab"/>
              </a:rPr>
              <a:t>het recht van de snelste</a:t>
            </a:r>
            <a:br>
              <a:rPr sz="1200"/>
            </a:br>
            <a:br>
              <a:rPr sz="1200"/>
            </a:br>
            <a:r>
              <a:rPr b="0" lang="de-DE" sz="1200" spc="-1" strike="noStrike">
                <a:solidFill>
                  <a:srgbClr val="afca09"/>
                </a:solidFill>
                <a:latin typeface="Roboto Slab"/>
              </a:rPr>
              <a:t>https://corr.es/snelste</a:t>
            </a:r>
            <a:endParaRPr b="0" lang="de-DE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504000" y="-3852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pic>
        <p:nvPicPr>
          <p:cNvPr id="107" name="" descr=""/>
          <p:cNvPicPr/>
          <p:nvPr/>
        </p:nvPicPr>
        <p:blipFill>
          <a:blip r:embed="rId1"/>
          <a:stretch/>
        </p:blipFill>
        <p:spPr>
          <a:xfrm>
            <a:off x="0" y="-38520"/>
            <a:ext cx="10080000" cy="6719760"/>
          </a:xfrm>
          <a:prstGeom prst="rect">
            <a:avLst/>
          </a:prstGeom>
          <a:ln w="0">
            <a:noFill/>
          </a:ln>
        </p:spPr>
      </p:pic>
      <p:sp>
        <p:nvSpPr>
          <p:cNvPr id="108" name="PlaceHolder 2"/>
          <p:cNvSpPr>
            <a:spLocks noGrp="1"/>
          </p:cNvSpPr>
          <p:nvPr>
            <p:ph type="title"/>
          </p:nvPr>
        </p:nvSpPr>
        <p:spPr>
          <a:xfrm>
            <a:off x="180000" y="3726720"/>
            <a:ext cx="7560000" cy="14932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Du stehst nicht im Stau.</a:t>
            </a:r>
            <a:br>
              <a:rPr sz="4400"/>
            </a:b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Du bist der Stau.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Steigerwaldbahn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Die Steigerwaldbahn entlastet den Stadtverkehr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Wir haben schon längst eine „dritte Mainbrücke!</a:t>
            </a:r>
            <a:endParaRPr b="0" lang="de-DE" sz="3200" spc="-1" strike="noStrike">
              <a:latin typeface="Roboto Slab"/>
            </a:endParaRPr>
          </a:p>
        </p:txBody>
      </p:sp>
      <p:pic>
        <p:nvPicPr>
          <p:cNvPr id="111" name="" descr=""/>
          <p:cNvPicPr/>
          <p:nvPr/>
        </p:nvPicPr>
        <p:blipFill>
          <a:blip r:embed="rId1"/>
          <a:srcRect l="0" t="34747" r="-213" b="20853"/>
          <a:stretch/>
        </p:blipFill>
        <p:spPr>
          <a:xfrm>
            <a:off x="900000" y="3960000"/>
            <a:ext cx="6789240" cy="1508040"/>
          </a:xfrm>
          <a:prstGeom prst="rect">
            <a:avLst/>
          </a:prstGeom>
          <a:ln w="0">
            <a:noFill/>
          </a:ln>
        </p:spPr>
      </p:pic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504000" y="132912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Die Steigerwaldbahn entlastet den Stadtverkehr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Wir haben schon längst eine „dritte Mainbrücke!</a:t>
            </a:r>
            <a:endParaRPr b="0" lang="de-DE" sz="3200" spc="-1" strike="noStrike">
              <a:latin typeface="Roboto Slab"/>
            </a:endParaRPr>
          </a:p>
        </p:txBody>
      </p:sp>
      <p:sp>
        <p:nvSpPr>
          <p:cNvPr id="113" name=""/>
          <p:cNvSpPr txBox="1"/>
          <p:nvPr/>
        </p:nvSpPr>
        <p:spPr>
          <a:xfrm>
            <a:off x="7920000" y="4320000"/>
            <a:ext cx="2160000" cy="1096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br>
              <a:rPr sz="1200"/>
            </a:br>
            <a:br>
              <a:rPr sz="1200"/>
            </a:br>
            <a:r>
              <a:rPr b="0" lang="de-DE" sz="1200" spc="-1" strike="noStrike">
                <a:solidFill>
                  <a:srgbClr val="afca09"/>
                </a:solidFill>
                <a:latin typeface="Roboto Slab"/>
              </a:rPr>
              <a:t>Bild: Marcel Gsänger</a:t>
            </a:r>
            <a:endParaRPr b="0" lang="de-DE" sz="1200" spc="-1" strike="noStrike">
              <a:latin typeface="Arial"/>
            </a:endParaRPr>
          </a:p>
          <a:p>
            <a:r>
              <a:rPr b="0" lang="de-DE" sz="1200" spc="-1" strike="noStrike">
                <a:solidFill>
                  <a:srgbClr val="afca09"/>
                </a:solidFill>
                <a:latin typeface="Roboto Slab"/>
              </a:rPr>
              <a:t>www.fv-steigerwaldbahn-express.de</a:t>
            </a:r>
            <a:endParaRPr b="0" lang="de-DE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Mehr Platz für Menschen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pic>
        <p:nvPicPr>
          <p:cNvPr id="115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980000" y="1326600"/>
            <a:ext cx="4663800" cy="4073400"/>
          </a:xfrm>
          <a:prstGeom prst="rect">
            <a:avLst/>
          </a:prstGeom>
          <a:ln w="0">
            <a:noFill/>
          </a:ln>
        </p:spPr>
      </p:pic>
      <p:sp>
        <p:nvSpPr>
          <p:cNvPr id="116" name=""/>
          <p:cNvSpPr txBox="1"/>
          <p:nvPr/>
        </p:nvSpPr>
        <p:spPr>
          <a:xfrm>
            <a:off x="7920000" y="4320000"/>
            <a:ext cx="2160000" cy="1096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de-DE" sz="1200" spc="-1" strike="noStrike">
                <a:solidFill>
                  <a:srgbClr val="14a0ad"/>
                </a:solidFill>
                <a:latin typeface="Roboto Slab"/>
              </a:rPr>
              <a:t>@urbanthoughts11</a:t>
            </a:r>
            <a:br>
              <a:rPr sz="1200"/>
            </a:br>
            <a:br>
              <a:rPr sz="1200"/>
            </a:br>
            <a:r>
              <a:rPr b="0" lang="de-DE" sz="1200" spc="-1" strike="noStrike">
                <a:solidFill>
                  <a:srgbClr val="afca09"/>
                </a:solidFill>
                <a:latin typeface="Roboto Slab"/>
              </a:rPr>
              <a:t>https://twitter.com/fietsprofessor/status/1398307008504287234</a:t>
            </a:r>
            <a:endParaRPr b="0" lang="de-DE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Wofür haben wir Platz?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Autostellplatz: 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mind. 11,5 m² (Vorschrift)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Kinderzimmer: 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mind. 8-10m² (Empfehlung)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de-DE" sz="3200" spc="-1" strike="noStrike">
              <a:latin typeface="Roboto Slab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7" dur="indefinite" restart="never" nodeType="tmRoot">
          <p:childTnLst>
            <p:seq>
              <p:cTn id="98" dur="indefinite" nodeType="mainSeq">
                <p:childTnLst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04000" y="-3852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Der Wechsel geschieht nicht von allein ...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pic>
        <p:nvPicPr>
          <p:cNvPr id="120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337120" y="1437120"/>
            <a:ext cx="3962880" cy="3962880"/>
          </a:xfrm>
          <a:prstGeom prst="rect">
            <a:avLst/>
          </a:prstGeom>
          <a:ln w="0">
            <a:noFill/>
          </a:ln>
        </p:spPr>
      </p:pic>
      <p:sp>
        <p:nvSpPr>
          <p:cNvPr id="121" name=""/>
          <p:cNvSpPr txBox="1"/>
          <p:nvPr/>
        </p:nvSpPr>
        <p:spPr>
          <a:xfrm>
            <a:off x="7920000" y="4320000"/>
            <a:ext cx="2160000" cy="1096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endParaRPr b="0" lang="de-DE" sz="1800" spc="-1" strike="noStrike">
              <a:latin typeface="Arial"/>
            </a:endParaRPr>
          </a:p>
          <a:p>
            <a:r>
              <a:rPr b="0" lang="de-DE" sz="1200" spc="-1" strike="noStrike">
                <a:solidFill>
                  <a:srgbClr val="afca09"/>
                </a:solidFill>
                <a:latin typeface="Roboto Slab"/>
              </a:rPr>
              <a:t>https://twitter.com/fietsprofessor/status/1408160941234167813</a:t>
            </a:r>
            <a:endParaRPr b="0" lang="de-DE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Vorbemerkung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Heute viel Auto-Kritisches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Keine generelle Ablehnung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Aber wir müssen uns fragen: </a:t>
            </a:r>
            <a:br>
              <a:rPr sz="3200"/>
            </a:br>
            <a:r>
              <a:rPr b="0" lang="de-DE" sz="3200" spc="-1" strike="noStrike">
                <a:latin typeface="Roboto Slab"/>
              </a:rPr>
              <a:t>Was ist gut für uns selbst?</a:t>
            </a:r>
            <a:endParaRPr b="0" lang="de-DE" sz="3200" spc="-1" strike="noStrike">
              <a:latin typeface="Roboto Slab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" descr=""/>
          <p:cNvPicPr/>
          <p:nvPr/>
        </p:nvPicPr>
        <p:blipFill>
          <a:blip r:embed="rId1"/>
          <a:stretch/>
        </p:blipFill>
        <p:spPr>
          <a:xfrm>
            <a:off x="-180000" y="-180000"/>
            <a:ext cx="11158560" cy="6265080"/>
          </a:xfrm>
          <a:prstGeom prst="rect">
            <a:avLst/>
          </a:prstGeom>
          <a:ln w="0">
            <a:noFill/>
          </a:ln>
        </p:spPr>
      </p:pic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3060000" y="1080000"/>
            <a:ext cx="6120000" cy="1260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Ein anderer Blick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Was ist Mobilität?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Mobilität als Zeitverschwendung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Mobilität – oft unnötig?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Mobilität als soziales Ereignis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Mobilität als Spiel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Mobilität als Interaktion</a:t>
            </a:r>
            <a:endParaRPr b="0" lang="de-DE" sz="3200" spc="-1" strike="noStrike">
              <a:latin typeface="Roboto Slab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7" dur="indefinite" restart="never" nodeType="tmRoot">
          <p:childTnLst>
            <p:seq>
              <p:cTn id="108" dur="indefinite" nodeType="mainSeq">
                <p:childTnLst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Mobilität unnötig machen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7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Home Office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Videokonferenzen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Auf dem Dorf: kleine (automatische) Shops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Ländliche Coworking-Spaces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Stop für (autonome) Busse (Zubringer zu Schnellbus oder Bahn)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Car Sharing  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de-DE" sz="3200" spc="-1" strike="noStrike">
                <a:latin typeface="Roboto Slab"/>
              </a:rPr>
              <a:t>-&gt; Zufällige Begegnungen ermöglichen, Dorfleben stärken</a:t>
            </a:r>
            <a:endParaRPr b="0" lang="de-DE" sz="3200" spc="-1" strike="noStrike">
              <a:latin typeface="Roboto Slab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9" dur="indefinite" restart="never" nodeType="tmRoot">
          <p:childTnLst>
            <p:seq>
              <p:cTn id="130" dur="indefinite" nodeType="mainSeq">
                <p:childTnLst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504000" y="-3852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Mobilität als soziales Ereignis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9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In der Stadt ist das alles einfacher.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„</a:t>
            </a:r>
            <a:r>
              <a:rPr b="0" lang="de-DE" sz="3200" spc="-1" strike="noStrike">
                <a:latin typeface="Roboto Slab"/>
              </a:rPr>
              <a:t>Mitfahrbank“ nicht sehr erfolgreich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Ride sharing app?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Breite Radwege, auch innerorts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(autonome) Zubringerbusse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Alles beginnt und endet am Dorfzentrum!</a:t>
            </a:r>
            <a:endParaRPr b="0" lang="de-DE" sz="3200" spc="-1" strike="noStrike">
              <a:latin typeface="Roboto Slab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9" dur="indefinite" restart="never" nodeType="tmRoot">
          <p:childTnLst>
            <p:seq>
              <p:cTn id="160" dur="indefinite" nodeType="mainSeq">
                <p:childTnLst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504000" y="-3852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Mobilität als soziales Ereignis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Ivan Illich 1974: </a:t>
            </a:r>
            <a:br>
              <a:rPr sz="3200"/>
            </a:br>
            <a:r>
              <a:rPr b="0" lang="de-DE" sz="3200" spc="-1" strike="noStrike">
                <a:latin typeface="Roboto Slab"/>
              </a:rPr>
              <a:t>Hohe Geschwindigkeiten machen Transport sozial disruptiv (vergrößern die sozialen Unterschiede)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(über 22 km/h)</a:t>
            </a:r>
            <a:br>
              <a:rPr sz="3200"/>
            </a:br>
            <a:endParaRPr b="0" lang="de-DE" sz="3200" spc="-1" strike="noStrike">
              <a:latin typeface="Roboto Slab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504000" y="-3852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Mobilität als soziales Ereignis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Verkehrsplanung sieht oft nur Zahlen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Beispiel: Kriterium „1000 Rkm/km“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Mobilität ist aber sozial!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Platz für Begegnungen und Interaktion.</a:t>
            </a:r>
            <a:endParaRPr b="0" lang="de-DE" sz="3200" spc="-1" strike="noStrike">
              <a:latin typeface="Roboto Slab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5" dur="indefinite" restart="never" nodeType="tmRoot">
          <p:childTnLst>
            <p:seq>
              <p:cTn id="186" dur="indefinite" nodeType="mainSeq">
                <p:childTnLst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4000" y="-3852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Mobilität als Spiel:</a:t>
            </a:r>
            <a:br>
              <a:rPr sz="4400"/>
            </a:b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Ring-Ring Amsterdam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pic>
        <p:nvPicPr>
          <p:cNvPr id="135" name="" descr=""/>
          <p:cNvPicPr/>
          <p:nvPr/>
        </p:nvPicPr>
        <p:blipFill>
          <a:blip r:embed="rId1"/>
          <a:stretch/>
        </p:blipFill>
        <p:spPr>
          <a:xfrm>
            <a:off x="451800" y="1401840"/>
            <a:ext cx="7604280" cy="4008240"/>
          </a:xfrm>
          <a:prstGeom prst="rect">
            <a:avLst/>
          </a:prstGeom>
          <a:ln w="0">
            <a:noFill/>
          </a:ln>
        </p:spPr>
      </p:pic>
      <p:sp>
        <p:nvSpPr>
          <p:cNvPr id="136" name=""/>
          <p:cNvSpPr txBox="1"/>
          <p:nvPr/>
        </p:nvSpPr>
        <p:spPr>
          <a:xfrm>
            <a:off x="8100000" y="5040000"/>
            <a:ext cx="1980000" cy="291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200" spc="-1" strike="noStrike">
                <a:solidFill>
                  <a:srgbClr val="afca09"/>
                </a:solidFill>
                <a:latin typeface="Roboto Slab"/>
              </a:rPr>
              <a:t>www.ring-ring.nu</a:t>
            </a:r>
            <a:endParaRPr b="0" lang="de-DE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Mobilität als Spiel: „Flow“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pic>
        <p:nvPicPr>
          <p:cNvPr id="138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340000" y="1126800"/>
            <a:ext cx="3397680" cy="4512240"/>
          </a:xfrm>
          <a:prstGeom prst="rect">
            <a:avLst/>
          </a:prstGeom>
          <a:ln w="0">
            <a:noFill/>
          </a:ln>
        </p:spPr>
      </p:pic>
      <p:sp>
        <p:nvSpPr>
          <p:cNvPr id="139" name=""/>
          <p:cNvSpPr txBox="1"/>
          <p:nvPr/>
        </p:nvSpPr>
        <p:spPr>
          <a:xfrm>
            <a:off x="7920000" y="4500000"/>
            <a:ext cx="2160000" cy="1096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de-DE" sz="1200" spc="-1" strike="noStrike">
                <a:solidFill>
                  <a:srgbClr val="14a0ad"/>
                </a:solidFill>
                <a:latin typeface="Roboto Slab"/>
              </a:rPr>
              <a:t>@ShantPahadan (India)</a:t>
            </a:r>
            <a:br>
              <a:rPr sz="1200"/>
            </a:br>
            <a:br>
              <a:rPr sz="1200"/>
            </a:br>
            <a:r>
              <a:rPr b="0" lang="de-DE" sz="1200" spc="-1" strike="noStrike">
                <a:solidFill>
                  <a:srgbClr val="afca09"/>
                </a:solidFill>
                <a:latin typeface="Roboto Slab"/>
              </a:rPr>
              <a:t>https://twitter.com/fietsprofessor/status/1410295383465603074</a:t>
            </a:r>
            <a:endParaRPr b="0" lang="de-DE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Mobilität als Spiel: „Flow“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141" name=""/>
          <p:cNvSpPr txBox="1"/>
          <p:nvPr/>
        </p:nvSpPr>
        <p:spPr>
          <a:xfrm>
            <a:off x="7920000" y="4500000"/>
            <a:ext cx="2160000" cy="1096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de-DE" sz="1200" spc="-1" strike="noStrike">
                <a:solidFill>
                  <a:srgbClr val="14a0ad"/>
                </a:solidFill>
                <a:latin typeface="Roboto Slab"/>
              </a:rPr>
              <a:t>@fietsprofessor</a:t>
            </a:r>
            <a:br>
              <a:rPr sz="1200"/>
            </a:br>
            <a:br>
              <a:rPr sz="1200"/>
            </a:br>
            <a:r>
              <a:rPr b="0" lang="de-DE" sz="1200" spc="-1" strike="noStrike">
                <a:solidFill>
                  <a:srgbClr val="afca09"/>
                </a:solidFill>
                <a:latin typeface="Roboto Slab"/>
              </a:rPr>
              <a:t>https://twitter.com/fietsprofessor/status/1313742930381856770</a:t>
            </a:r>
            <a:endParaRPr b="0" lang="de-DE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Mobilität als Interaktion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pic>
        <p:nvPicPr>
          <p:cNvPr id="143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75640" y="1326600"/>
            <a:ext cx="7182720" cy="4343400"/>
          </a:xfrm>
          <a:prstGeom prst="rect">
            <a:avLst/>
          </a:prstGeom>
          <a:ln w="0">
            <a:noFill/>
          </a:ln>
        </p:spPr>
      </p:pic>
      <p:sp>
        <p:nvSpPr>
          <p:cNvPr id="144" name=""/>
          <p:cNvSpPr txBox="1"/>
          <p:nvPr/>
        </p:nvSpPr>
        <p:spPr>
          <a:xfrm>
            <a:off x="7920000" y="4500000"/>
            <a:ext cx="2160000" cy="1096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de-DE" sz="1200" spc="-1" strike="noStrike">
                <a:solidFill>
                  <a:srgbClr val="14a0ad"/>
                </a:solidFill>
                <a:latin typeface="Roboto Slab"/>
              </a:rPr>
              <a:t>Groningen</a:t>
            </a:r>
            <a:br>
              <a:rPr sz="1200"/>
            </a:br>
            <a:br>
              <a:rPr sz="1200"/>
            </a:br>
            <a:r>
              <a:rPr b="0" lang="de-DE" sz="1200" spc="-1" strike="noStrike">
                <a:solidFill>
                  <a:srgbClr val="afca09"/>
                </a:solidFill>
                <a:latin typeface="Roboto Slab"/>
              </a:rPr>
              <a:t>https://twitter.com/fietsprofessor/status/1383050564624322561</a:t>
            </a:r>
            <a:endParaRPr b="0" lang="de-DE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-3852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Was macht das Reh </a:t>
            </a:r>
            <a:br>
              <a:rPr sz="4400"/>
            </a:b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auf der Straße? 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pic>
        <p:nvPicPr>
          <p:cNvPr id="52" name="" descr=""/>
          <p:cNvPicPr/>
          <p:nvPr/>
        </p:nvPicPr>
        <p:blipFill>
          <a:blip r:embed="rId1"/>
          <a:stretch/>
        </p:blipFill>
        <p:spPr>
          <a:xfrm>
            <a:off x="1133640" y="1437120"/>
            <a:ext cx="6246360" cy="4163400"/>
          </a:xfrm>
          <a:prstGeom prst="rect">
            <a:avLst/>
          </a:prstGeom>
          <a:ln w="0">
            <a:noFill/>
          </a:ln>
        </p:spPr>
      </p:pic>
      <p:sp>
        <p:nvSpPr>
          <p:cNvPr id="53" name=""/>
          <p:cNvSpPr txBox="1"/>
          <p:nvPr/>
        </p:nvSpPr>
        <p:spPr>
          <a:xfrm>
            <a:off x="7560000" y="5220000"/>
            <a:ext cx="2520000" cy="36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200" spc="-1" strike="noStrike">
                <a:solidFill>
                  <a:srgbClr val="afca09"/>
                </a:solidFill>
                <a:latin typeface="Roboto Slab"/>
              </a:rPr>
              <a:t>Bild von David Mark auf Pixabay</a:t>
            </a:r>
            <a:endParaRPr b="0" lang="de-DE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-3852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Mobilität anders denken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Wem gehört die Straße/der Platz?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Wer lebt hier?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Welche Verkehrsbedürfnisse haben die Menschen?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Wie können diese spielerisch/sozial befriedigt werden?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Wie machen wir Verkehr unnötig?</a:t>
            </a:r>
            <a:endParaRPr b="0" lang="de-DE" sz="3200" spc="-1" strike="noStrike">
              <a:latin typeface="Roboto Slab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03" dur="indefinite" restart="never" nodeType="tmRoot">
          <p:childTnLst>
            <p:seq>
              <p:cTn id="204" dur="indefinite" nodeType="mainSeq">
                <p:childTnLst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Empfehlungen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Facebook: Urban Cycling Institute (engl.)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Twitter: @fietsprofessor (engl.)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Twitter: @kkklawitter mit Podcast „She drives mobility“ (deutsch)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Podcast „Quarks Autokorrektur“ (WDR)</a:t>
            </a:r>
            <a:endParaRPr b="0" lang="de-DE" sz="3200" spc="-1" strike="noStrike">
              <a:latin typeface="Roboto Slab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25" dur="indefinite" restart="never" nodeType="tmRoot">
          <p:childTnLst>
            <p:seq>
              <p:cTn id="226" dur="indefinite" nodeType="mainSeq">
                <p:childTnLst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Online-Kurs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1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www.coursera.org/learn/alternative-mobility-narratives 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Kostenlos oder 40,- € mit Abschlussarbeit und Zertifikat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Kurssprache Englisch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Zeitaufwand 4-5 Std./7 Wochen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Beginnt alle paar Monate neu (aktuell neu gestartet)</a:t>
            </a:r>
            <a:endParaRPr b="0" lang="de-DE" sz="3200" spc="-1" strike="noStrike">
              <a:latin typeface="Roboto Slab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43" dur="indefinite" restart="never" nodeType="tmRoot">
          <p:childTnLst>
            <p:seq>
              <p:cTn id="244" dur="indefinite" nodeType="mainSeq">
                <p:childTnLst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Literatur/Links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Marco te Brömmelstroet, Mobility language matters. Download kostenlos https://decorrespondent.fetchapp.com/get/efba54b1 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www.urbancyclinginstitute.com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www.heikokuschel.de/mobilitaet</a:t>
            </a:r>
            <a:endParaRPr b="0" lang="de-DE" sz="3200" spc="-1" strike="noStrike">
              <a:latin typeface="Roboto Slab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" descr=""/>
          <p:cNvPicPr/>
          <p:nvPr/>
        </p:nvPicPr>
        <p:blipFill>
          <a:blip r:embed="rId1"/>
          <a:stretch/>
        </p:blipFill>
        <p:spPr>
          <a:xfrm>
            <a:off x="-23040" y="-1141560"/>
            <a:ext cx="10249560" cy="6833880"/>
          </a:xfrm>
          <a:prstGeom prst="rect">
            <a:avLst/>
          </a:prstGeom>
          <a:ln w="0">
            <a:noFill/>
          </a:ln>
        </p:spPr>
      </p:pic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4000" y="-3852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title"/>
          </p:nvPr>
        </p:nvSpPr>
        <p:spPr>
          <a:xfrm>
            <a:off x="294480" y="884160"/>
            <a:ext cx="6660000" cy="14932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Fragen? Anmerkungen? Zeit für Diskussion!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-3852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Was macht die </a:t>
            </a:r>
            <a:br>
              <a:rPr sz="4400"/>
            </a:b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Straße im Wald?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pic>
        <p:nvPicPr>
          <p:cNvPr id="55" name="" descr=""/>
          <p:cNvPicPr/>
          <p:nvPr/>
        </p:nvPicPr>
        <p:blipFill>
          <a:blip r:embed="rId1"/>
          <a:stretch/>
        </p:blipFill>
        <p:spPr>
          <a:xfrm>
            <a:off x="399240" y="1437120"/>
            <a:ext cx="7378560" cy="4142880"/>
          </a:xfrm>
          <a:prstGeom prst="rect">
            <a:avLst/>
          </a:prstGeom>
          <a:ln w="0">
            <a:noFill/>
          </a:ln>
        </p:spPr>
      </p:pic>
      <p:sp>
        <p:nvSpPr>
          <p:cNvPr id="56" name=""/>
          <p:cNvSpPr txBox="1"/>
          <p:nvPr/>
        </p:nvSpPr>
        <p:spPr>
          <a:xfrm>
            <a:off x="7740000" y="5040000"/>
            <a:ext cx="2160000" cy="492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200" spc="-1" strike="noStrike">
                <a:solidFill>
                  <a:srgbClr val="afca09"/>
                </a:solidFill>
                <a:latin typeface="Roboto Slab"/>
              </a:rPr>
              <a:t>Bild von Faik Nagiyev auf Pixabay</a:t>
            </a:r>
            <a:endParaRPr b="0" lang="de-DE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-3852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Wem gehört der Lebensraum?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pic>
        <p:nvPicPr>
          <p:cNvPr id="58" name="" descr=""/>
          <p:cNvPicPr/>
          <p:nvPr/>
        </p:nvPicPr>
        <p:blipFill>
          <a:blip r:embed="rId1"/>
          <a:stretch/>
        </p:blipFill>
        <p:spPr>
          <a:xfrm>
            <a:off x="1440000" y="1326600"/>
            <a:ext cx="5791680" cy="4344120"/>
          </a:xfrm>
          <a:prstGeom prst="rect">
            <a:avLst/>
          </a:prstGeom>
          <a:ln w="0">
            <a:noFill/>
          </a:ln>
        </p:spPr>
      </p:pic>
      <p:sp>
        <p:nvSpPr>
          <p:cNvPr id="59" name=""/>
          <p:cNvSpPr txBox="1"/>
          <p:nvPr/>
        </p:nvSpPr>
        <p:spPr>
          <a:xfrm>
            <a:off x="7740000" y="4684680"/>
            <a:ext cx="2160000" cy="89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200" spc="-1" strike="noStrike">
                <a:solidFill>
                  <a:srgbClr val="afca09"/>
                </a:solidFill>
                <a:latin typeface="Roboto Slab"/>
              </a:rPr>
              <a:t>Foto: Michael Druker</a:t>
            </a:r>
            <a:endParaRPr b="0" lang="de-DE" sz="1200" spc="-1" strike="noStrike">
              <a:latin typeface="Arial"/>
            </a:endParaRPr>
          </a:p>
          <a:p>
            <a:r>
              <a:rPr b="0" lang="de-DE" sz="1200" spc="-1" strike="noStrike">
                <a:solidFill>
                  <a:srgbClr val="afca09"/>
                </a:solidFill>
                <a:latin typeface="Roboto Slab"/>
              </a:rPr>
              <a:t>https://twitter.com/fietsprofessor/status/1395822932832706561</a:t>
            </a:r>
            <a:endParaRPr b="0" lang="de-DE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Wem gehört die Straße?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pic>
        <p:nvPicPr>
          <p:cNvPr id="61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60000" y="1080000"/>
            <a:ext cx="5940000" cy="4455360"/>
          </a:xfrm>
          <a:prstGeom prst="rect">
            <a:avLst/>
          </a:prstGeom>
          <a:ln w="0">
            <a:noFill/>
          </a:ln>
        </p:spPr>
      </p:pic>
      <p:sp>
        <p:nvSpPr>
          <p:cNvPr id="62" name=""/>
          <p:cNvSpPr txBox="1"/>
          <p:nvPr/>
        </p:nvSpPr>
        <p:spPr>
          <a:xfrm>
            <a:off x="7740000" y="3960000"/>
            <a:ext cx="2160000" cy="144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de-DE" sz="1200" spc="-1" strike="noStrike">
                <a:solidFill>
                  <a:srgbClr val="14a0ad"/>
                </a:solidFill>
                <a:latin typeface="Roboto Slab"/>
              </a:rPr>
              <a:t>New York ca. 1914</a:t>
            </a:r>
            <a:br>
              <a:rPr sz="1200"/>
            </a:br>
            <a:br>
              <a:rPr sz="1200"/>
            </a:br>
            <a:r>
              <a:rPr b="0" lang="de-DE" sz="1200" spc="-1" strike="noStrike">
                <a:solidFill>
                  <a:srgbClr val="afca09"/>
                </a:solidFill>
                <a:latin typeface="Roboto Slab"/>
              </a:rPr>
              <a:t>https://www.youtube.com/watch?v=gbvsHzmfKl8</a:t>
            </a:r>
            <a:endParaRPr b="0" lang="de-DE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Vorfahrt fürs Auto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pic>
        <p:nvPicPr>
          <p:cNvPr id="64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40000" y="1391760"/>
            <a:ext cx="7131240" cy="4008240"/>
          </a:xfrm>
          <a:prstGeom prst="rect">
            <a:avLst/>
          </a:prstGeom>
          <a:ln w="0">
            <a:noFill/>
          </a:ln>
        </p:spPr>
      </p:pic>
      <p:sp>
        <p:nvSpPr>
          <p:cNvPr id="65" name=""/>
          <p:cNvSpPr txBox="1"/>
          <p:nvPr/>
        </p:nvSpPr>
        <p:spPr>
          <a:xfrm>
            <a:off x="7740000" y="3960000"/>
            <a:ext cx="2160000" cy="144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de-DE" sz="1200" spc="-1" strike="noStrike">
                <a:solidFill>
                  <a:srgbClr val="14a0ad"/>
                </a:solidFill>
                <a:latin typeface="Roboto Slab"/>
              </a:rPr>
              <a:t>New York ca. 1911</a:t>
            </a:r>
            <a:br>
              <a:rPr sz="1200"/>
            </a:br>
            <a:br>
              <a:rPr sz="1200"/>
            </a:br>
            <a:r>
              <a:rPr b="0" lang="de-DE" sz="1200" spc="-1" strike="noStrike">
                <a:solidFill>
                  <a:srgbClr val="afca09"/>
                </a:solidFill>
                <a:latin typeface="Roboto Slab"/>
              </a:rPr>
              <a:t>https://www.youtube.com/watch?v=eTiWhKcGpjw </a:t>
            </a:r>
            <a:endParaRPr b="0" lang="de-DE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„</a:t>
            </a:r>
            <a:r>
              <a:rPr b="1" lang="de-DE" sz="4400" spc="-1" strike="noStrike">
                <a:solidFill>
                  <a:srgbClr val="14a0ad"/>
                </a:solidFill>
                <a:latin typeface="Roboto Slab"/>
              </a:rPr>
              <a:t>Das Auto ist Freiheit“</a:t>
            </a:r>
            <a:endParaRPr b="1" lang="de-DE" sz="4400" spc="-1" strike="noStrike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Ca. 1920-1930: Zeit des Wandels („interpretative flexibility“)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Wem gehört die Straße?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US-Autoindustrie: „Auto ist Freiheit“</a:t>
            </a:r>
            <a:endParaRPr b="0" lang="de-DE" sz="3200" spc="-1" strike="noStrike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Roboto Slab"/>
              </a:rPr>
              <a:t>Verkehrsmodell: Verkehr als „Fluss“</a:t>
            </a:r>
            <a:endParaRPr b="0" lang="de-DE" sz="3200" spc="-1" strike="noStrike">
              <a:latin typeface="Roboto Slab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2023</TotalTime>
  <Application>LibreOffice/7.3.2.2$Windows_X86_64 LibreOffice_project/49f2b1bff42cfccbd8f788c8dc32c1c309559be0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2021-06-30T21:12:24Z</dcterms:created>
  <dc:creator/>
  <dc:description/>
  <dc:language>de-DE</dc:language>
  <cp:lastModifiedBy>Heiko Kuschel</cp:lastModifiedBy>
  <dcterms:modified xsi:type="dcterms:W3CDTF">2022-04-25T12:48:44Z</dcterms:modified>
  <cp:revision>51</cp:revision>
  <dc:subject/>
  <dc:title/>
</cp:coreProperties>
</file>